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80954C7-53BF-4B9E-B78E-E5EBD2415109}">
  <a:tblStyle styleId="{980954C7-53BF-4B9E-B78E-E5EBD24151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  <a:endParaRPr sz="1000">
              <a:solidFill>
                <a:schemeClr val="lt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5868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Autonomous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Car Review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16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James Bruska</a:t>
            </a:r>
            <a:endParaRPr sz="36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Strenk, Robin Kuhns, </a:t>
            </a:r>
            <a:r>
              <a:rPr lang="en"/>
              <a:t>Ryan Shippee,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Milton Griffin,</a:t>
            </a:r>
            <a:r>
              <a:rPr lang="en"/>
              <a:t> Timothy Law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logo_transparent_bg.png" id="56" name="Shape 56"/>
          <p:cNvPicPr preferRelativeResize="0"/>
          <p:nvPr/>
        </p:nvPicPr>
        <p:blipFill rotWithShape="1">
          <a:blip r:embed="rId3">
            <a:alphaModFix/>
          </a:blip>
          <a:srcRect b="28581" l="0" r="83475" t="0"/>
          <a:stretch/>
        </p:blipFill>
        <p:spPr>
          <a:xfrm>
            <a:off x="4033088" y="820875"/>
            <a:ext cx="1077825" cy="89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Design Characteristics [No Main Needed]</a:t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513" y="1213025"/>
            <a:ext cx="562853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Design Characteristics [Line Detection]</a:t>
            </a:r>
            <a:endParaRPr/>
          </a:p>
        </p:txBody>
      </p:sp>
      <p:graphicFrame>
        <p:nvGraphicFramePr>
          <p:cNvPr id="115" name="Shape 115"/>
          <p:cNvGraphicFramePr/>
          <p:nvPr/>
        </p:nvGraphicFramePr>
        <p:xfrm>
          <a:off x="952500" y="1633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{980954C7-53BF-4B9E-B78E-E5EBD2415109}</a:tableStyleId>
              </a:tblPr>
              <a:tblGrid>
                <a:gridCol w="482600"/>
                <a:gridCol w="482600"/>
                <a:gridCol w="482600"/>
                <a:gridCol w="482600"/>
                <a:gridCol w="482600"/>
                <a:gridCol w="482600"/>
                <a:gridCol w="482600"/>
                <a:gridCol w="482600"/>
                <a:gridCol w="482600"/>
                <a:gridCol w="482600"/>
                <a:gridCol w="482600"/>
                <a:gridCol w="482600"/>
                <a:gridCol w="482600"/>
                <a:gridCol w="482600"/>
                <a:gridCol w="4826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B7B7B7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16" name="Shape 116"/>
          <p:cNvGraphicFramePr/>
          <p:nvPr/>
        </p:nvGraphicFramePr>
        <p:xfrm>
          <a:off x="743175" y="3969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{980954C7-53BF-4B9E-B78E-E5EBD2415109}</a:tableStyleId>
              </a:tblPr>
              <a:tblGrid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  <a:gridCol w="2320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CCCCC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cxnSp>
        <p:nvCxnSpPr>
          <p:cNvPr id="117" name="Shape 117"/>
          <p:cNvCxnSpPr/>
          <p:nvPr/>
        </p:nvCxnSpPr>
        <p:spPr>
          <a:xfrm>
            <a:off x="968625" y="1354850"/>
            <a:ext cx="23604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8" name="Shape 118"/>
          <p:cNvCxnSpPr/>
          <p:nvPr/>
        </p:nvCxnSpPr>
        <p:spPr>
          <a:xfrm>
            <a:off x="975225" y="1183250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19" name="Shape 119"/>
          <p:cNvCxnSpPr/>
          <p:nvPr/>
        </p:nvCxnSpPr>
        <p:spPr>
          <a:xfrm>
            <a:off x="3328752" y="1183250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0" name="Shape 120"/>
          <p:cNvCxnSpPr/>
          <p:nvPr/>
        </p:nvCxnSpPr>
        <p:spPr>
          <a:xfrm>
            <a:off x="3433075" y="1354850"/>
            <a:ext cx="4735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1" name="Shape 121"/>
          <p:cNvCxnSpPr/>
          <p:nvPr/>
        </p:nvCxnSpPr>
        <p:spPr>
          <a:xfrm>
            <a:off x="3438289" y="1183250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2" name="Shape 122"/>
          <p:cNvCxnSpPr/>
          <p:nvPr/>
        </p:nvCxnSpPr>
        <p:spPr>
          <a:xfrm>
            <a:off x="8168775" y="1183250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3" name="Shape 123"/>
          <p:cNvCxnSpPr/>
          <p:nvPr/>
        </p:nvCxnSpPr>
        <p:spPr>
          <a:xfrm>
            <a:off x="743175" y="3640675"/>
            <a:ext cx="1624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4" name="Shape 124"/>
          <p:cNvCxnSpPr/>
          <p:nvPr/>
        </p:nvCxnSpPr>
        <p:spPr>
          <a:xfrm>
            <a:off x="747717" y="3469075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5" name="Shape 125"/>
          <p:cNvCxnSpPr/>
          <p:nvPr/>
        </p:nvCxnSpPr>
        <p:spPr>
          <a:xfrm>
            <a:off x="2367234" y="3469075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6" name="Shape 126"/>
          <p:cNvCxnSpPr/>
          <p:nvPr/>
        </p:nvCxnSpPr>
        <p:spPr>
          <a:xfrm>
            <a:off x="3759900" y="3640675"/>
            <a:ext cx="16242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7" name="Shape 127"/>
          <p:cNvCxnSpPr/>
          <p:nvPr/>
        </p:nvCxnSpPr>
        <p:spPr>
          <a:xfrm>
            <a:off x="3764442" y="3469075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8" name="Shape 128"/>
          <p:cNvCxnSpPr/>
          <p:nvPr/>
        </p:nvCxnSpPr>
        <p:spPr>
          <a:xfrm>
            <a:off x="5383959" y="3469075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9" name="Shape 129"/>
          <p:cNvCxnSpPr/>
          <p:nvPr/>
        </p:nvCxnSpPr>
        <p:spPr>
          <a:xfrm>
            <a:off x="7003450" y="3640675"/>
            <a:ext cx="13974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0" name="Shape 130"/>
          <p:cNvCxnSpPr/>
          <p:nvPr/>
        </p:nvCxnSpPr>
        <p:spPr>
          <a:xfrm>
            <a:off x="7007357" y="3469075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1" name="Shape 131"/>
          <p:cNvCxnSpPr/>
          <p:nvPr/>
        </p:nvCxnSpPr>
        <p:spPr>
          <a:xfrm>
            <a:off x="8400704" y="3469075"/>
            <a:ext cx="0" cy="343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Design Characteristics [Software]</a:t>
            </a:r>
            <a:endParaRPr/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513" y="1213025"/>
            <a:ext cx="562853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Design Characteristics [Software]</a:t>
            </a:r>
            <a:endParaRPr/>
          </a:p>
        </p:txBody>
      </p:sp>
      <p:pic>
        <p:nvPicPr>
          <p:cNvPr descr="KVMGUi.png"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760" y="1017725"/>
            <a:ext cx="6000475" cy="386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Design Characteristics [Software]</a:t>
            </a:r>
            <a:endParaRPr/>
          </a:p>
        </p:txBody>
      </p:sp>
      <p:pic>
        <p:nvPicPr>
          <p:cNvPr id="149" name="Shape 149"/>
          <p:cNvPicPr preferRelativeResize="0"/>
          <p:nvPr/>
        </p:nvPicPr>
        <p:blipFill rotWithShape="1">
          <a:blip r:embed="rId3">
            <a:alphaModFix/>
          </a:blip>
          <a:srcRect b="43108" l="28824" r="28370" t="18031"/>
          <a:stretch/>
        </p:blipFill>
        <p:spPr>
          <a:xfrm>
            <a:off x="1391150" y="1236412"/>
            <a:ext cx="6361699" cy="324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Design Characteristics [Hardware]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Noise Attenuation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Efficiency Voltage Distribution Module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Careful Consideration for </a:t>
            </a:r>
            <a:r>
              <a:rPr lang="en"/>
              <a:t>Mechanical</a:t>
            </a:r>
            <a:r>
              <a:rPr lang="en"/>
              <a:t> Construction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Professional Quality Custom Backplates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Custom Parts (Breadboard, Steering Armature)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Weaknesses and Flaws</a:t>
            </a:r>
            <a:endParaRPr/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CMU Pixy Camera on the Zybo board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Lidar on both cars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Bluetooth on both cars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SD Card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Zybo’s Pixy Camera</a:t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1152475"/>
            <a:ext cx="554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Could not get the Pixy Camera to communicate with the Zybo Board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of the logic is in place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Because of this there is no collision avoidance mode on Zybo and it will not turn at the intersection</a:t>
            </a:r>
            <a:endParaRPr/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5400" y="1274475"/>
            <a:ext cx="2760175" cy="274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Lidar: Weakness</a:t>
            </a:r>
            <a:endParaRPr/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311700" y="1152475"/>
            <a:ext cx="467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Ended up not being used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Was not reliable enough to continuously give the correct distance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the Pixy Camera was more reliable</a:t>
            </a:r>
            <a:endParaRPr/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025" y="721900"/>
            <a:ext cx="34164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Bluetooth: Weakness</a:t>
            </a:r>
            <a:endParaRPr/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311700" y="1152475"/>
            <a:ext cx="53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Should have </a:t>
            </a:r>
            <a:r>
              <a:rPr lang="en"/>
              <a:t>chosen</a:t>
            </a:r>
            <a:r>
              <a:rPr lang="en"/>
              <a:t> a more </a:t>
            </a:r>
            <a:r>
              <a:rPr lang="en"/>
              <a:t>simplistic approach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Firmware needs to be loaded onto it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Logging and GUI would work if a Bluetooth connection existed</a:t>
            </a:r>
            <a:endParaRPr/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3900" y="1170125"/>
            <a:ext cx="3197700" cy="319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Hardware List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FRDM K64F or Zybo Zynq-7000 </a:t>
            </a:r>
            <a:r>
              <a:rPr lang="en"/>
              <a:t>Development Board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Pixy CMUcam5 Image Sensor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TAOS TSL1401-DB Linescan Camera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Cytron MDD10A Dual Drive Motor Driver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HiTEC HS-422 Deluxe High Speed Servo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AZ1084T 5V Linear Regulator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BA33DD0T 3.3V Linear Regulator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FG24X5R1E226MRT06 22μF Capacitors</a:t>
            </a:r>
            <a:endParaRPr/>
          </a:p>
          <a:p>
            <a:pPr indent="0" lvl="0" marL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SD Card: Weakness</a:t>
            </a:r>
            <a:endParaRPr/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311700" y="1152475"/>
            <a:ext cx="554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Planned to replace data logging on GUI on Bluetooth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File could not be created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</a:t>
            </a:r>
            <a:r>
              <a:rPr lang="en"/>
              <a:t>ed on its own</a:t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7800" y="1170125"/>
            <a:ext cx="2983800" cy="298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</a:t>
            </a:r>
            <a:r>
              <a:rPr lang="en"/>
              <a:t>Assessment</a:t>
            </a:r>
            <a:endParaRPr/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Formal understanding of mechanical characteristics of performance vehicles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Adverse Effects:</a:t>
            </a:r>
            <a:endParaRPr/>
          </a:p>
          <a:p>
            <a:pPr indent="-342900" lvl="0" marL="4572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Misconceptions that could have been developed through a flawed design implementation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Serving Humanity</a:t>
            </a:r>
            <a:endParaRPr/>
          </a:p>
        </p:txBody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Adaptations:</a:t>
            </a:r>
            <a:endParaRPr/>
          </a:p>
          <a:p>
            <a:pPr indent="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Manufacturing facilities could use this technology in assembly areas, with proper safety guidelines</a:t>
            </a:r>
            <a:endParaRPr/>
          </a:p>
          <a:p>
            <a:pPr indent="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Cranes / bulldozers with autonomous capabilities, controlled from a tower</a:t>
            </a:r>
            <a:endParaRPr/>
          </a:p>
          <a:p>
            <a:pPr indent="0" lvl="0" marL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Autonomous vehicles using PID equations to properly (and safely) follow the roads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Innovation: Ziegler-Nichols Tuned PID Eq.</a:t>
            </a:r>
            <a:endParaRPr/>
          </a:p>
        </p:txBody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311700" y="1152475"/>
            <a:ext cx="8520600" cy="36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1st Formula: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DC = 7.5 - (lineError * 0.042)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2nd Formula: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DC = dutyCyclePrev - (lineError * pidA) - (lineErrorPrev)* pidB) - (lineErrorPrev2 * pidC)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3rd Formula: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DC = 7.5 - (lineError * pidA) - ((lineError - lineErrorPrev) * pidC)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7" name="Shape 67"/>
          <p:cNvGraphicFramePr/>
          <p:nvPr/>
        </p:nvGraphicFramePr>
        <p:xfrm>
          <a:off x="952500" y="474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{980954C7-53BF-4B9E-B78E-E5EBD2415109}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Capability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FRDM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Zybo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Line Following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Variable Speed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Mode Selection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Intersection Detection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Signal Detection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6"/>
                          </a:solidFill>
                        </a:rPr>
                        <a:t>IN PROGRESS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Turn at Intersection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Stop Line Detection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Line Recovery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Data Logging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6"/>
                          </a:solidFill>
                        </a:rPr>
                        <a:t>IN PROGRESS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No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Mode Testing</a:t>
            </a:r>
            <a:endParaRPr/>
          </a:p>
        </p:txBody>
      </p:sp>
      <p:graphicFrame>
        <p:nvGraphicFramePr>
          <p:cNvPr id="73" name="Shape 73"/>
          <p:cNvGraphicFramePr/>
          <p:nvPr/>
        </p:nvGraphicFramePr>
        <p:xfrm>
          <a:off x="952500" y="138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{980954C7-53BF-4B9E-B78E-E5EBD2415109}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Test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FRDM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Zybo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System Startup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Mode Accessible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Follows Track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Turning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default left only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Power Off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</a:t>
            </a:r>
            <a:r>
              <a:rPr lang="en"/>
              <a:t>Mode Testing</a:t>
            </a:r>
            <a:endParaRPr/>
          </a:p>
        </p:txBody>
      </p:sp>
      <p:graphicFrame>
        <p:nvGraphicFramePr>
          <p:cNvPr id="79" name="Shape 79"/>
          <p:cNvGraphicFramePr/>
          <p:nvPr/>
        </p:nvGraphicFramePr>
        <p:xfrm>
          <a:off x="952500" y="138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{980954C7-53BF-4B9E-B78E-E5EBD2415109}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Test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FRDM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Zybo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System Startup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Mode Accessible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Follows Track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Turning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default left only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Track Completion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Power Off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Collision </a:t>
            </a:r>
            <a:r>
              <a:rPr lang="en"/>
              <a:t>Mode Testing</a:t>
            </a:r>
            <a:endParaRPr/>
          </a:p>
        </p:txBody>
      </p:sp>
      <p:graphicFrame>
        <p:nvGraphicFramePr>
          <p:cNvPr id="85" name="Shape 85"/>
          <p:cNvGraphicFramePr/>
          <p:nvPr/>
        </p:nvGraphicFramePr>
        <p:xfrm>
          <a:off x="952500" y="138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{980954C7-53BF-4B9E-B78E-E5EBD2415109}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Test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FRDM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Zybo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System Startup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Mode Accessible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Follows Track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Turning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default left only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Catch Leader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No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Track Completion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Power Off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 </a:t>
            </a:r>
            <a:r>
              <a:rPr lang="en"/>
              <a:t>Mode Testing</a:t>
            </a:r>
            <a:endParaRPr/>
          </a:p>
        </p:txBody>
      </p:sp>
      <p:graphicFrame>
        <p:nvGraphicFramePr>
          <p:cNvPr id="91" name="Shape 91"/>
          <p:cNvGraphicFramePr/>
          <p:nvPr/>
        </p:nvGraphicFramePr>
        <p:xfrm>
          <a:off x="952500" y="138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{980954C7-53BF-4B9E-B78E-E5EBD2415109}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Test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FRDM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Zybo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System Startup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Mode Accessible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Locates Track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Follows Track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Turning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default left only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Track Completion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Power Off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Features</a:t>
            </a:r>
            <a:endParaRPr/>
          </a:p>
        </p:txBody>
      </p:sp>
      <p:graphicFrame>
        <p:nvGraphicFramePr>
          <p:cNvPr id="97" name="Shape 97"/>
          <p:cNvGraphicFramePr/>
          <p:nvPr/>
        </p:nvGraphicFramePr>
        <p:xfrm>
          <a:off x="952500" y="138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{980954C7-53BF-4B9E-B78E-E5EBD2415109}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Capability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FRDM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Zybo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Headlights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Yes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Bluetooth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No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No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GUI (Monitor))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Not Integrated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Not Integrated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GUI (Manual Mode)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Not Integrated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Not Integrated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Design Characteristics [Function Pointers]</a:t>
            </a:r>
            <a:endParaRPr/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6175" y="1212275"/>
            <a:ext cx="475163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